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8" r:id="rId4"/>
    <p:sldId id="296" r:id="rId5"/>
    <p:sldId id="277" r:id="rId6"/>
    <p:sldId id="282" r:id="rId7"/>
    <p:sldId id="279" r:id="rId8"/>
    <p:sldId id="270" r:id="rId9"/>
    <p:sldId id="265" r:id="rId10"/>
    <p:sldId id="261" r:id="rId11"/>
    <p:sldId id="262" r:id="rId12"/>
    <p:sldId id="263" r:id="rId13"/>
    <p:sldId id="295" r:id="rId14"/>
    <p:sldId id="280" r:id="rId15"/>
    <p:sldId id="281" r:id="rId16"/>
    <p:sldId id="283" r:id="rId17"/>
    <p:sldId id="284" r:id="rId18"/>
    <p:sldId id="285" r:id="rId19"/>
    <p:sldId id="286" r:id="rId20"/>
    <p:sldId id="289" r:id="rId21"/>
    <p:sldId id="290" r:id="rId22"/>
    <p:sldId id="291" r:id="rId23"/>
    <p:sldId id="292" r:id="rId24"/>
    <p:sldId id="293" r:id="rId25"/>
    <p:sldId id="294" r:id="rId26"/>
    <p:sldId id="276" r:id="rId27"/>
    <p:sldId id="264" r:id="rId28"/>
    <p:sldId id="266" r:id="rId29"/>
    <p:sldId id="269" r:id="rId30"/>
    <p:sldId id="27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32333-0EAF-48D4-B4A1-99127D79596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24AEC-E79D-4BF8-803F-24F0BA5B7FB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311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8D3B10B-E487-4E87-86BD-72AE447D393B}" type="slidenum">
              <a:rPr lang="hu-HU" altLang="hu-HU" smtClean="0"/>
              <a:pPr/>
              <a:t>14</a:t>
            </a:fld>
            <a:endParaRPr lang="hu-HU" altLang="hu-H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137659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D2AE4EE-7FDB-4C64-A925-80CADE0C1574}" type="slidenum">
              <a:rPr lang="hu-HU" altLang="hu-HU" smtClean="0"/>
              <a:pPr/>
              <a:t>15</a:t>
            </a:fld>
            <a:endParaRPr lang="hu-HU" altLang="hu-H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en-US" altLang="hu-HU" smtClean="0"/>
          </a:p>
        </p:txBody>
      </p:sp>
    </p:spTree>
    <p:extLst>
      <p:ext uri="{BB962C8B-B14F-4D97-AF65-F5344CB8AC3E}">
        <p14:creationId xmlns:p14="http://schemas.microsoft.com/office/powerpoint/2010/main" val="101618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u-HU" altLang="hu-HU" smtClean="0"/>
          </a:p>
        </p:txBody>
      </p:sp>
      <p:sp>
        <p:nvSpPr>
          <p:cNvPr id="3072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FD4C1D6-65D4-4C87-993B-33190AB77499}" type="slidenum">
              <a:rPr lang="hu-HU" altLang="hu-HU" smtClean="0"/>
              <a:pPr/>
              <a:t>25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4806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482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9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617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0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65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9523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57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04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89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34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77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6834-B9A9-4AAD-BF10-A3EF13389BDC}" type="datetimeFigureOut">
              <a:rPr lang="hu-HU" smtClean="0"/>
              <a:t>2016.07.05.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B566-FB3C-4247-800D-E9126777B2B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881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42813"/>
            <a:ext cx="9144000" cy="2387600"/>
          </a:xfrm>
        </p:spPr>
        <p:txBody>
          <a:bodyPr>
            <a:normAutofit/>
          </a:bodyPr>
          <a:lstStyle/>
          <a:p>
            <a:r>
              <a:rPr lang="hu-HU" sz="4400" b="1" dirty="0">
                <a:solidFill>
                  <a:srgbClr val="002060"/>
                </a:solidFill>
              </a:rPr>
              <a:t>A távérzékelés szerepe az </a:t>
            </a:r>
            <a:r>
              <a:rPr lang="hu-HU" sz="4400" b="1" dirty="0" err="1">
                <a:solidFill>
                  <a:srgbClr val="002060"/>
                </a:solidFill>
              </a:rPr>
              <a:t>aszálymonitoring</a:t>
            </a:r>
            <a:r>
              <a:rPr lang="hu-HU" sz="4400" b="1" dirty="0">
                <a:solidFill>
                  <a:srgbClr val="002060"/>
                </a:solidFill>
              </a:rPr>
              <a:t> eszközrendszerében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</a:rPr>
              <a:t>Bíró Tibor</a:t>
            </a:r>
          </a:p>
          <a:p>
            <a:r>
              <a:rPr lang="hu-HU" sz="1800" b="1" dirty="0" smtClean="0">
                <a:solidFill>
                  <a:srgbClr val="002060"/>
                </a:solidFill>
              </a:rPr>
              <a:t>intézetigazgató</a:t>
            </a:r>
          </a:p>
          <a:p>
            <a:r>
              <a:rPr lang="hu-HU" sz="1800" b="1" dirty="0" smtClean="0">
                <a:solidFill>
                  <a:srgbClr val="002060"/>
                </a:solidFill>
              </a:rPr>
              <a:t>Szent István Egyetem</a:t>
            </a:r>
          </a:p>
          <a:p>
            <a:r>
              <a:rPr lang="hu-HU" sz="1800" b="1" dirty="0" smtClean="0">
                <a:solidFill>
                  <a:srgbClr val="002060"/>
                </a:solidFill>
              </a:rPr>
              <a:t>Gazdasági, Agrár- és Egészségtudományi Kar</a:t>
            </a:r>
          </a:p>
          <a:p>
            <a:r>
              <a:rPr lang="hu-HU" sz="1800" b="1" dirty="0" smtClean="0">
                <a:solidFill>
                  <a:srgbClr val="002060"/>
                </a:solidFill>
              </a:rPr>
              <a:t>Víz- és Környezetgazdálkodási Intézet</a:t>
            </a:r>
          </a:p>
          <a:p>
            <a:endParaRPr lang="hu-H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3" y="210580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Távérzékelési rendszerek összehasonlítása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768512"/>
              </p:ext>
            </p:extLst>
          </p:nvPr>
        </p:nvGraphicFramePr>
        <p:xfrm>
          <a:off x="197477" y="772735"/>
          <a:ext cx="11797051" cy="5670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6225"/>
                <a:gridCol w="1571223"/>
                <a:gridCol w="1488431"/>
                <a:gridCol w="1685293"/>
                <a:gridCol w="1685293"/>
                <a:gridCol w="1685293"/>
                <a:gridCol w="1685293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Spektrális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tartomány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µm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Spektrális felbontás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Radiometriai felbontás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bit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Terepi felbontás (m)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Napi teljesítmény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(km</a:t>
                      </a:r>
                      <a:r>
                        <a:rPr lang="hu-HU" sz="2000" baseline="30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</a:t>
                      </a: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)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Visszatérési idő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</a:t>
                      </a: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multispektrális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0,4-8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50-200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országos/ régiós fedettség 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2-16 nap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országos/ régiós fedettség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16-18 nap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- mérőkamrea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0,4-0,9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10-12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0,05-0,5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10-12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0,5-5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100-1000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0,4-0,9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50-100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0,02-0,5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0,4-2,5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1-10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8-11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0,02-0,5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1-5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igény szerinti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1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602243"/>
              </p:ext>
            </p:extLst>
          </p:nvPr>
        </p:nvGraphicFramePr>
        <p:xfrm>
          <a:off x="838200" y="1825625"/>
          <a:ext cx="10515600" cy="442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5918"/>
                <a:gridCol w="2382592"/>
                <a:gridCol w="2485622"/>
                <a:gridCol w="2351468"/>
              </a:tblGrid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Információ-tartam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Megbízhatóság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Költség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**/***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- mérőkamrea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</a:tr>
              <a:tr h="632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20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</a:t>
                      </a:r>
                      <a:r>
                        <a:rPr lang="hu-HU" sz="20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hiperspektrális</a:t>
                      </a:r>
                      <a:endParaRPr lang="hu-HU" sz="20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3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****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838200" y="558309"/>
            <a:ext cx="10515600" cy="5363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b="1" dirty="0" smtClean="0">
                <a:solidFill>
                  <a:srgbClr val="002060"/>
                </a:solidFill>
              </a:rPr>
              <a:t>Távérzékelési rendszerek összehasonlítása</a:t>
            </a:r>
            <a:endParaRPr lang="hu-HU" sz="3600" b="1" dirty="0">
              <a:solidFill>
                <a:srgbClr val="002060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38200" y="6488668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Az értékelésnél a ***** </a:t>
            </a:r>
            <a:r>
              <a:rPr lang="hu-HU" dirty="0" err="1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</a:t>
            </a:r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 legjobb, míg a * </a:t>
            </a:r>
            <a:r>
              <a:rPr lang="hu-HU" dirty="0" err="1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a</a:t>
            </a:r>
            <a:r>
              <a:rPr lang="hu-HU" dirty="0" smtClean="0">
                <a:solidFill>
                  <a:srgbClr val="00000A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 legrosszabb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2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296988"/>
              </p:ext>
            </p:extLst>
          </p:nvPr>
        </p:nvGraphicFramePr>
        <p:xfrm>
          <a:off x="2" y="142405"/>
          <a:ext cx="12191999" cy="6828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37"/>
                <a:gridCol w="5658865"/>
                <a:gridCol w="5155097"/>
              </a:tblGrid>
              <a:tr h="305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Rendszer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Előny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Korlát/hátrány</a:t>
                      </a:r>
                    </a:p>
                  </a:txBody>
                  <a:tcPr marL="28575" marR="34925" marT="34925" marB="34925"/>
                </a:tc>
              </a:tr>
              <a:tr h="12613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multispektrális</a:t>
                      </a:r>
                      <a:endParaRPr lang="hu-HU" sz="1600" dirty="0">
                        <a:solidFill>
                          <a:srgbClr val="00000A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Bizonyos műholdak (MODIS) napi felvételezést készítenek. Számos ingyenesen letölthető adat. A sűrű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adatfelvételezés</a:t>
                      </a: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miatt idősor alapú elemzésre is alkalmas lehet, ami hasznos lehet az </a:t>
                      </a:r>
                      <a:r>
                        <a:rPr lang="hu-HU" sz="1600" dirty="0" err="1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aszály-monitoringra</a:t>
                      </a: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és termésbecslésre. A nagy lefedettség miatt országos elemzésre is alkalmas.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terepi felbontás miatt a kis térbeli kiterjedésű objektumok vizsgálatára nem alkalmas. A nagyobb terepi felbontásúak esetében hosszabb a visszatérési idő, felhős időszakokat is érinthet. A nagyobb felbontású felvételek költségesebbek, kisebb területre nem vásárolhatóak.</a:t>
                      </a:r>
                    </a:p>
                  </a:txBody>
                  <a:tcPr marL="28575" marR="34925" marT="34925" marB="34925"/>
                </a:tc>
              </a:tr>
              <a:tr h="458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Műhold -hiperspektrális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információtartam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terepi felbontás. A multispektrálishoz képest kisebb lefedettség. 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 – mérőkamera 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pontosságú felvételezés, közhiteles adatként is alkalmazható. Kombinálható légi lézerszkenneléssel! A képpontokból pontos felszínmodell számítható. A repülési időpont rugalmasan választható. Engedélyezett eljárás.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Költséges módszer. Alacsony radiometriai felbontás, így a biofizikai változók csak korlátozottan térképezhetőek.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Légi-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információtartalmú felvételek készülnek, amelyek a vegetáció biofizkai állapotának felmérésére alkalmasak. A repülési időpont rugalmasan választható. Engedélyezett eljárás.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Nagy méretű adatbázis keletkezik, amelynek feldolgozása nagy erőforrásigényű. Költséges módszer.</a:t>
                      </a:r>
                    </a:p>
                  </a:txBody>
                  <a:tcPr marL="28575" marR="34925" marT="34925" marB="34925"/>
                </a:tc>
              </a:tr>
              <a:tr h="10606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multispektrális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költségű üzemeltetés. Célzottan kis területek térképezése megoldható. Nagy terepi felbontás.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terület felmérésére alkalmas. Alacsony megbízhatóság (geometriai pontosság, illetve radiometriai felbontás). Az UAV engedélyezése még nem tisztázott. A hordozó eszköz lezuhanásával a kamera megsemmisülhet.</a:t>
                      </a:r>
                    </a:p>
                  </a:txBody>
                  <a:tcPr marL="28575" marR="34925" marT="34925" marB="34925"/>
                </a:tc>
              </a:tr>
              <a:tr h="86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UAV- hiperspektrális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Alacsony költségű üzemeltetés. Célzottan kis területek térképezése megoldható. Nagy információtartalmú felvételek.</a:t>
                      </a:r>
                    </a:p>
                  </a:txBody>
                  <a:tcPr marL="2857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rgbClr val="00000A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Kis terület felmérésére alkalmas. Alacsony geometriai pontosság. Az UAV engedélyezése még nem tisztázott. A hordozó eszköz lezuhanásával a kamera megsemmisülhet.</a:t>
                      </a:r>
                    </a:p>
                  </a:txBody>
                  <a:tcPr marL="28575" marR="34925" marT="34925" marB="349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7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Sentinel-2A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5762" y="1473211"/>
            <a:ext cx="9533708" cy="4051826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615762" y="5633086"/>
            <a:ext cx="201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>
                <a:solidFill>
                  <a:srgbClr val="002060"/>
                </a:solidFill>
              </a:rPr>
              <a:t>ESA / ATG </a:t>
            </a:r>
            <a:r>
              <a:rPr lang="hu-HU" i="1" dirty="0" err="1">
                <a:solidFill>
                  <a:srgbClr val="002060"/>
                </a:solidFill>
              </a:rPr>
              <a:t>medialab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2424113" y="4581526"/>
            <a:ext cx="7600950" cy="158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hu-HU" sz="180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>
                <a:latin typeface="Arial" panose="020B0604020202020204" pitchFamily="34" charset="0"/>
                <a:cs typeface="Arial" panose="020B0604020202020204" pitchFamily="34" charset="0"/>
              </a:rPr>
              <a:t>A hiperspektrális képalkotó rendszer a jövő generáció technológiája, minden egyes objektumnak egy jellemző spektrális görbéje van</a:t>
            </a:r>
            <a:r>
              <a:rPr lang="fi-FI" altLang="hu-HU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u-HU" altLang="hu-HU" sz="2000">
                <a:latin typeface="Arial" panose="020B0604020202020204" pitchFamily="34" charset="0"/>
                <a:cs typeface="Arial" panose="020B0604020202020204" pitchFamily="34" charset="0"/>
              </a:rPr>
              <a:t> Ennek a pontos meghatározása, kinyerése jelenti a legnagyobb technológiai és módszertani kihívást.</a:t>
            </a:r>
            <a:endParaRPr lang="en-GB" altLang="hu-HU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359150" y="260350"/>
            <a:ext cx="6096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Mi a hiperspektrális technológia</a:t>
            </a:r>
            <a:r>
              <a:rPr lang="fi-FI" altLang="hu-HU" sz="2800">
                <a:latin typeface="Arial" panose="020B0604020202020204" pitchFamily="34" charset="0"/>
              </a:rPr>
              <a:t>?</a:t>
            </a:r>
            <a:br>
              <a:rPr lang="fi-FI" altLang="hu-HU" sz="2800">
                <a:latin typeface="Arial" panose="020B0604020202020204" pitchFamily="34" charset="0"/>
              </a:rPr>
            </a:br>
            <a:r>
              <a:rPr lang="fi-FI" altLang="hu-HU" sz="2800">
                <a:latin typeface="Arial" panose="020B0604020202020204" pitchFamily="34" charset="0"/>
              </a:rPr>
              <a:t>(h</a:t>
            </a:r>
            <a:r>
              <a:rPr lang="hu-HU" altLang="hu-HU" sz="2800">
                <a:latin typeface="Arial" panose="020B0604020202020204" pitchFamily="34" charset="0"/>
              </a:rPr>
              <a:t>i</a:t>
            </a:r>
            <a:r>
              <a:rPr lang="fi-FI" altLang="hu-HU" sz="2800">
                <a:latin typeface="Arial" panose="020B0604020202020204" pitchFamily="34" charset="0"/>
              </a:rPr>
              <a:t>perspe</a:t>
            </a:r>
            <a:r>
              <a:rPr lang="hu-HU" altLang="hu-HU" sz="2800">
                <a:latin typeface="Arial" panose="020B0604020202020204" pitchFamily="34" charset="0"/>
              </a:rPr>
              <a:t>k</a:t>
            </a:r>
            <a:r>
              <a:rPr lang="fi-FI" altLang="hu-HU" sz="2800">
                <a:latin typeface="Arial" panose="020B0604020202020204" pitchFamily="34" charset="0"/>
              </a:rPr>
              <a:t>tr</a:t>
            </a:r>
            <a:r>
              <a:rPr lang="hu-HU" altLang="hu-HU" sz="2800">
                <a:latin typeface="Arial" panose="020B0604020202020204" pitchFamily="34" charset="0"/>
              </a:rPr>
              <a:t>ális képalkotás</a:t>
            </a:r>
            <a:r>
              <a:rPr lang="fi-FI" altLang="hu-HU" sz="2800">
                <a:latin typeface="Arial" panose="020B0604020202020204" pitchFamily="34" charset="0"/>
              </a:rPr>
              <a:t>)</a:t>
            </a:r>
            <a:endParaRPr lang="en-GB" altLang="hu-HU" sz="2800">
              <a:latin typeface="Arial" panose="020B0604020202020204" pitchFamily="34" charset="0"/>
            </a:endParaRPr>
          </a:p>
        </p:txBody>
      </p:sp>
      <p:graphicFrame>
        <p:nvGraphicFramePr>
          <p:cNvPr id="13316" name="Object 4"/>
          <p:cNvGraphicFramePr>
            <a:graphicFrameLocks/>
          </p:cNvGraphicFramePr>
          <p:nvPr/>
        </p:nvGraphicFramePr>
        <p:xfrm>
          <a:off x="2971801" y="1905000"/>
          <a:ext cx="42767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Designer Drawing" r:id="rId4" imgW="4886325" imgH="3213100" progId="Designer.Drawing.7">
                  <p:embed/>
                </p:oleObj>
              </mc:Choice>
              <mc:Fallback>
                <p:oleObj name="Designer Drawing" r:id="rId4" imgW="4886325" imgH="3213100" progId="Designer.Drawing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905000"/>
                        <a:ext cx="42767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467600" y="1981200"/>
            <a:ext cx="28194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Clr>
                <a:srgbClr val="010066"/>
              </a:buClr>
              <a:buSzTx/>
              <a:buFontTx/>
              <a:buNone/>
            </a:pPr>
            <a:r>
              <a:rPr lang="en-GB" altLang="hu-HU" sz="2400">
                <a:latin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hu-HU" altLang="hu-HU" sz="2400">
                <a:latin typeface="Arial" panose="020B0604020202020204" pitchFamily="34" charset="0"/>
                <a:cs typeface="Times New Roman" panose="02020603050405020304" pitchFamily="18" charset="0"/>
              </a:rPr>
              <a:t>Minden egyes pixel egy folyamatos spektrumnak felel meg</a:t>
            </a:r>
            <a:endParaRPr lang="en-GB" altLang="hu-HU" sz="24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0" y="549275"/>
            <a:ext cx="6096000" cy="528638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>
                <a:latin typeface="Arial" panose="020B0604020202020204" pitchFamily="34" charset="0"/>
              </a:rPr>
              <a:t>Távérzékelt adatok</a:t>
            </a:r>
            <a:endParaRPr lang="en-GB" altLang="hu-HU" sz="2800">
              <a:latin typeface="Arial" panose="020B0604020202020204" pitchFamily="34" charset="0"/>
            </a:endParaRPr>
          </a:p>
        </p:txBody>
      </p:sp>
      <p:pic>
        <p:nvPicPr>
          <p:cNvPr id="1536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3933825"/>
            <a:ext cx="583247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773238"/>
            <a:ext cx="4381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7526338" y="2344738"/>
            <a:ext cx="120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8-bit data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959601" y="1773239"/>
            <a:ext cx="2519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2000" b="1">
                <a:latin typeface="Arial" panose="020B0604020202020204" pitchFamily="34" charset="0"/>
              </a:rPr>
              <a:t>LANDSAT</a:t>
            </a:r>
            <a:endParaRPr lang="en-GB" altLang="hu-HU" sz="2000" b="1">
              <a:latin typeface="Arial" panose="020B0604020202020204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495551" y="4508501"/>
            <a:ext cx="2519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latin typeface="Arial" panose="020B0604020202020204" pitchFamily="34" charset="0"/>
              </a:rPr>
              <a:t>Hyperspectral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u-HU" altLang="hu-HU" sz="1800" b="1">
                <a:latin typeface="Arial" panose="020B0604020202020204" pitchFamily="34" charset="0"/>
              </a:rPr>
              <a:t>12, 14-bit data</a:t>
            </a:r>
            <a:endParaRPr lang="en-GB" altLang="hu-HU" sz="1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8435" name="Line 8"/>
          <p:cNvSpPr>
            <a:spLocks noChangeShapeType="1"/>
          </p:cNvSpPr>
          <p:nvPr/>
        </p:nvSpPr>
        <p:spPr bwMode="auto">
          <a:xfrm flipV="1">
            <a:off x="2640013" y="1196976"/>
            <a:ext cx="0" cy="4537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 flipV="1">
            <a:off x="2782888" y="5876925"/>
            <a:ext cx="741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 rot="-5400000">
            <a:off x="1084264" y="3654426"/>
            <a:ext cx="2471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Spektrális felbontás</a:t>
            </a:r>
            <a:endParaRPr lang="en-US" altLang="hu-HU" sz="1800" b="1"/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2711450" y="5949951"/>
            <a:ext cx="1049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alacsony</a:t>
            </a:r>
            <a:endParaRPr lang="en-US" altLang="hu-HU" sz="1800"/>
          </a:p>
        </p:txBody>
      </p:sp>
      <p:sp>
        <p:nvSpPr>
          <p:cNvPr id="18439" name="Text Box 14"/>
          <p:cNvSpPr txBox="1">
            <a:spLocks noChangeArrowheads="1"/>
          </p:cNvSpPr>
          <p:nvPr/>
        </p:nvSpPr>
        <p:spPr bwMode="auto">
          <a:xfrm>
            <a:off x="8975725" y="5949951"/>
            <a:ext cx="67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nagy</a:t>
            </a:r>
            <a:endParaRPr lang="en-US" altLang="hu-HU" sz="1800"/>
          </a:p>
        </p:txBody>
      </p:sp>
      <p:sp>
        <p:nvSpPr>
          <p:cNvPr id="18440" name="Text Box 15"/>
          <p:cNvSpPr txBox="1">
            <a:spLocks noChangeArrowheads="1"/>
          </p:cNvSpPr>
          <p:nvPr/>
        </p:nvSpPr>
        <p:spPr bwMode="auto">
          <a:xfrm rot="-5400000">
            <a:off x="1793876" y="5499101"/>
            <a:ext cx="1049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alacsony</a:t>
            </a:r>
            <a:endParaRPr lang="en-US" altLang="hu-HU" sz="1800"/>
          </a:p>
        </p:txBody>
      </p:sp>
      <p:sp>
        <p:nvSpPr>
          <p:cNvPr id="18441" name="Text Box 16"/>
          <p:cNvSpPr txBox="1">
            <a:spLocks noChangeArrowheads="1"/>
          </p:cNvSpPr>
          <p:nvPr/>
        </p:nvSpPr>
        <p:spPr bwMode="auto">
          <a:xfrm rot="-5400000">
            <a:off x="1981994" y="1853407"/>
            <a:ext cx="67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nagy</a:t>
            </a:r>
            <a:endParaRPr lang="en-US" altLang="hu-HU" sz="1800"/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5232401" y="5949951"/>
            <a:ext cx="2538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/>
              <a:t>Terepi felbontás (m)</a:t>
            </a:r>
            <a:endParaRPr lang="en-US" altLang="hu-HU" sz="1800" b="1"/>
          </a:p>
        </p:txBody>
      </p:sp>
      <p:sp>
        <p:nvSpPr>
          <p:cNvPr id="18443" name="Rectangle 18"/>
          <p:cNvSpPr>
            <a:spLocks noChangeArrowheads="1"/>
          </p:cNvSpPr>
          <p:nvPr/>
        </p:nvSpPr>
        <p:spPr bwMode="auto">
          <a:xfrm>
            <a:off x="6527800" y="1341438"/>
            <a:ext cx="1993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33CC"/>
                </a:solidFill>
              </a:rPr>
              <a:t>Hiperspektrális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33CC"/>
                </a:solidFill>
              </a:rPr>
              <a:t>(pl. AISA)</a:t>
            </a:r>
            <a:endParaRPr lang="en-US" altLang="hu-HU" sz="1800" b="1">
              <a:solidFill>
                <a:srgbClr val="0033CC"/>
              </a:solidFill>
            </a:endParaRPr>
          </a:p>
        </p:txBody>
      </p:sp>
      <p:sp>
        <p:nvSpPr>
          <p:cNvPr id="18444" name="Rectangle 19"/>
          <p:cNvSpPr>
            <a:spLocks noChangeArrowheads="1"/>
          </p:cNvSpPr>
          <p:nvPr/>
        </p:nvSpPr>
        <p:spPr bwMode="auto">
          <a:xfrm>
            <a:off x="8040688" y="4508500"/>
            <a:ext cx="2087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33CC"/>
                </a:solidFill>
              </a:rPr>
              <a:t>Digitális ortofotók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0033CC"/>
                </a:solidFill>
              </a:rPr>
              <a:t> (pl. UltraCam)</a:t>
            </a:r>
            <a:endParaRPr lang="en-US" altLang="hu-HU" sz="1800" b="1">
              <a:solidFill>
                <a:srgbClr val="0033CC"/>
              </a:solidFill>
            </a:endParaRPr>
          </a:p>
        </p:txBody>
      </p:sp>
      <p:sp>
        <p:nvSpPr>
          <p:cNvPr id="18445" name="Text Box 25"/>
          <p:cNvSpPr txBox="1">
            <a:spLocks noChangeArrowheads="1"/>
          </p:cNvSpPr>
          <p:nvPr/>
        </p:nvSpPr>
        <p:spPr bwMode="auto">
          <a:xfrm>
            <a:off x="9191626" y="6308726"/>
            <a:ext cx="696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/>
              <a:t>0,1m</a:t>
            </a:r>
            <a:endParaRPr lang="en-US" altLang="hu-HU" sz="1800" i="1"/>
          </a:p>
        </p:txBody>
      </p:sp>
      <p:sp>
        <p:nvSpPr>
          <p:cNvPr id="18446" name="Text Box 26"/>
          <p:cNvSpPr txBox="1">
            <a:spLocks noChangeArrowheads="1"/>
          </p:cNvSpPr>
          <p:nvPr/>
        </p:nvSpPr>
        <p:spPr bwMode="auto">
          <a:xfrm>
            <a:off x="3719514" y="6381751"/>
            <a:ext cx="752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/>
              <a:t>250m</a:t>
            </a:r>
            <a:endParaRPr lang="en-US" altLang="hu-HU" sz="1800" i="1"/>
          </a:p>
        </p:txBody>
      </p:sp>
      <p:sp>
        <p:nvSpPr>
          <p:cNvPr id="18447" name="Text Box 27"/>
          <p:cNvSpPr txBox="1">
            <a:spLocks noChangeArrowheads="1"/>
          </p:cNvSpPr>
          <p:nvPr/>
        </p:nvSpPr>
        <p:spPr bwMode="auto">
          <a:xfrm>
            <a:off x="2495550" y="6381751"/>
            <a:ext cx="87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/>
              <a:t>1000m</a:t>
            </a:r>
            <a:endParaRPr lang="en-US" altLang="hu-HU" sz="1800" i="1"/>
          </a:p>
        </p:txBody>
      </p:sp>
      <p:sp>
        <p:nvSpPr>
          <p:cNvPr id="18448" name="Rectangle 28"/>
          <p:cNvSpPr>
            <a:spLocks noChangeArrowheads="1"/>
          </p:cNvSpPr>
          <p:nvPr/>
        </p:nvSpPr>
        <p:spPr bwMode="auto">
          <a:xfrm>
            <a:off x="3143251" y="2492376"/>
            <a:ext cx="993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MODIS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49" name="Rectangle 29"/>
          <p:cNvSpPr>
            <a:spLocks noChangeArrowheads="1"/>
          </p:cNvSpPr>
          <p:nvPr/>
        </p:nvSpPr>
        <p:spPr bwMode="auto">
          <a:xfrm>
            <a:off x="5016501" y="3500438"/>
            <a:ext cx="1262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LANDSAT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0" name="Rectangle 30"/>
          <p:cNvSpPr>
            <a:spLocks noChangeArrowheads="1"/>
          </p:cNvSpPr>
          <p:nvPr/>
        </p:nvSpPr>
        <p:spPr bwMode="auto">
          <a:xfrm>
            <a:off x="5519739" y="4005263"/>
            <a:ext cx="795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SPOT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1" name="Text Box 31"/>
          <p:cNvSpPr txBox="1">
            <a:spLocks noChangeArrowheads="1"/>
          </p:cNvSpPr>
          <p:nvPr/>
        </p:nvSpPr>
        <p:spPr bwMode="auto">
          <a:xfrm>
            <a:off x="5303838" y="6375401"/>
            <a:ext cx="62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/>
              <a:t>30m</a:t>
            </a:r>
            <a:endParaRPr lang="en-US" altLang="hu-HU" sz="1800" i="1"/>
          </a:p>
        </p:txBody>
      </p:sp>
      <p:sp>
        <p:nvSpPr>
          <p:cNvPr id="18452" name="Rectangle 32"/>
          <p:cNvSpPr>
            <a:spLocks noChangeArrowheads="1"/>
          </p:cNvSpPr>
          <p:nvPr/>
        </p:nvSpPr>
        <p:spPr bwMode="auto">
          <a:xfrm>
            <a:off x="6024564" y="2636838"/>
            <a:ext cx="16779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WorldView-2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3" name="Rectangle 33"/>
          <p:cNvSpPr>
            <a:spLocks noChangeArrowheads="1"/>
          </p:cNvSpPr>
          <p:nvPr/>
        </p:nvSpPr>
        <p:spPr bwMode="auto">
          <a:xfrm>
            <a:off x="7032625" y="4508501"/>
            <a:ext cx="130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QuickBird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4" name="Rectangle 34"/>
          <p:cNvSpPr>
            <a:spLocks noChangeArrowheads="1"/>
          </p:cNvSpPr>
          <p:nvPr/>
        </p:nvSpPr>
        <p:spPr bwMode="auto">
          <a:xfrm>
            <a:off x="2986089" y="4652964"/>
            <a:ext cx="18049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Meteorológiai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 műholdak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(pl. Meteosat)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5" name="Rectangle 36"/>
          <p:cNvSpPr>
            <a:spLocks noChangeArrowheads="1"/>
          </p:cNvSpPr>
          <p:nvPr/>
        </p:nvSpPr>
        <p:spPr bwMode="auto">
          <a:xfrm>
            <a:off x="7175500" y="6308726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/>
              <a:t>1m</a:t>
            </a:r>
            <a:endParaRPr lang="en-US" altLang="hu-HU" sz="1800" i="1"/>
          </a:p>
        </p:txBody>
      </p:sp>
      <p:sp>
        <p:nvSpPr>
          <p:cNvPr id="18456" name="Rectangle 37"/>
          <p:cNvSpPr>
            <a:spLocks noChangeArrowheads="1"/>
          </p:cNvSpPr>
          <p:nvPr/>
        </p:nvSpPr>
        <p:spPr bwMode="auto">
          <a:xfrm>
            <a:off x="5159376" y="1700213"/>
            <a:ext cx="1014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ENMAP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  <p:sp>
        <p:nvSpPr>
          <p:cNvPr id="18457" name="Line 39"/>
          <p:cNvSpPr>
            <a:spLocks noChangeShapeType="1"/>
          </p:cNvSpPr>
          <p:nvPr/>
        </p:nvSpPr>
        <p:spPr bwMode="auto">
          <a:xfrm>
            <a:off x="2711451" y="3500439"/>
            <a:ext cx="2447925" cy="936625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8" name="Line 40"/>
          <p:cNvSpPr>
            <a:spLocks noChangeShapeType="1"/>
          </p:cNvSpPr>
          <p:nvPr/>
        </p:nvSpPr>
        <p:spPr bwMode="auto">
          <a:xfrm flipH="1">
            <a:off x="5159375" y="4437064"/>
            <a:ext cx="0" cy="1368425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59" name="Line 41"/>
          <p:cNvSpPr>
            <a:spLocks noChangeShapeType="1"/>
          </p:cNvSpPr>
          <p:nvPr/>
        </p:nvSpPr>
        <p:spPr bwMode="auto">
          <a:xfrm flipV="1">
            <a:off x="4511675" y="1412875"/>
            <a:ext cx="0" cy="2808288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60" name="Line 42"/>
          <p:cNvSpPr>
            <a:spLocks noChangeShapeType="1"/>
          </p:cNvSpPr>
          <p:nvPr/>
        </p:nvSpPr>
        <p:spPr bwMode="auto">
          <a:xfrm flipH="1" flipV="1">
            <a:off x="4511676" y="2349500"/>
            <a:ext cx="4608513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61" name="Line 43"/>
          <p:cNvSpPr>
            <a:spLocks noChangeShapeType="1"/>
          </p:cNvSpPr>
          <p:nvPr/>
        </p:nvSpPr>
        <p:spPr bwMode="auto">
          <a:xfrm flipH="1">
            <a:off x="6816725" y="4292600"/>
            <a:ext cx="0" cy="1512888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62" name="Line 44"/>
          <p:cNvSpPr>
            <a:spLocks noChangeShapeType="1"/>
          </p:cNvSpPr>
          <p:nvPr/>
        </p:nvSpPr>
        <p:spPr bwMode="auto">
          <a:xfrm flipH="1">
            <a:off x="6816725" y="4292600"/>
            <a:ext cx="3455988" cy="0"/>
          </a:xfrm>
          <a:prstGeom prst="line">
            <a:avLst/>
          </a:prstGeom>
          <a:noFill/>
          <a:ln w="9525">
            <a:solidFill>
              <a:srgbClr val="96969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8463" name="Rectangle 45"/>
          <p:cNvSpPr>
            <a:spLocks noChangeArrowheads="1"/>
          </p:cNvSpPr>
          <p:nvPr/>
        </p:nvSpPr>
        <p:spPr bwMode="auto">
          <a:xfrm>
            <a:off x="4973638" y="2636838"/>
            <a:ext cx="93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>
                <a:solidFill>
                  <a:srgbClr val="FF9933"/>
                </a:solidFill>
              </a:rPr>
              <a:t>ASTER</a:t>
            </a:r>
            <a:endParaRPr lang="en-US" altLang="hu-HU" sz="1800" b="1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057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406400"/>
            <a:ext cx="8304213" cy="719138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altLang="hu-HU" sz="2400" b="1" dirty="0">
                <a:latin typeface="Calibri" panose="020F0502020204030204" pitchFamily="34" charset="0"/>
              </a:rPr>
              <a:t>Precíziós alkalmazások (hiperspektrális légi távérzékelés)</a:t>
            </a:r>
            <a:r>
              <a:rPr lang="hu-HU" altLang="hu-HU" sz="2800" dirty="0"/>
              <a:t/>
            </a:r>
            <a:br>
              <a:rPr lang="hu-HU" altLang="hu-HU" sz="2800" dirty="0"/>
            </a:br>
            <a:endParaRPr lang="hu-HU" altLang="hu-HU" sz="2800" b="1" dirty="0">
              <a:latin typeface="Calibri" panose="020F0502020204030204" pitchFamily="34" charset="0"/>
            </a:endParaRPr>
          </a:p>
        </p:txBody>
      </p:sp>
      <p:pic>
        <p:nvPicPr>
          <p:cNvPr id="19459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1" y="1068388"/>
            <a:ext cx="2454275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065213"/>
            <a:ext cx="4267200" cy="5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6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7"/>
          <p:cNvSpPr txBox="1">
            <a:spLocks noChangeArrowheads="1"/>
          </p:cNvSpPr>
          <p:nvPr/>
        </p:nvSpPr>
        <p:spPr bwMode="auto">
          <a:xfrm>
            <a:off x="3287713" y="260351"/>
            <a:ext cx="5618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/>
              <a:t>Vízstressz vizsgálatok szőlő növényeken</a:t>
            </a:r>
            <a:endParaRPr lang="en-US" altLang="hu-HU" sz="2000"/>
          </a:p>
        </p:txBody>
      </p:sp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2855913" y="6308726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Helyszín: KRF Egri Szőlészeti és Borászati Kutató Intézet</a:t>
            </a:r>
            <a:endParaRPr lang="en-US" altLang="hu-HU" sz="1800"/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573463"/>
            <a:ext cx="3671888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485" name="Picture 12" descr="spektrumok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81076"/>
            <a:ext cx="316865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3" descr="DV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981076"/>
            <a:ext cx="41148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672264" y="1341439"/>
            <a:ext cx="504825" cy="5746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20488" name="Picture 20" descr="DV1_zo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3933825"/>
            <a:ext cx="3960812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Line 21"/>
          <p:cNvSpPr>
            <a:spLocks noChangeShapeType="1"/>
          </p:cNvSpPr>
          <p:nvPr/>
        </p:nvSpPr>
        <p:spPr bwMode="auto">
          <a:xfrm>
            <a:off x="8112125" y="4292600"/>
            <a:ext cx="217488" cy="431800"/>
          </a:xfrm>
          <a:prstGeom prst="line">
            <a:avLst/>
          </a:prstGeom>
          <a:noFill/>
          <a:ln w="19050">
            <a:solidFill>
              <a:srgbClr val="FF66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0" name="Text Box 22"/>
          <p:cNvSpPr txBox="1">
            <a:spLocks noChangeArrowheads="1"/>
          </p:cNvSpPr>
          <p:nvPr/>
        </p:nvSpPr>
        <p:spPr bwMode="auto">
          <a:xfrm>
            <a:off x="1992313" y="2924176"/>
            <a:ext cx="3168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/>
              <a:t>Vizsgált levelek reflektancia spektrumai</a:t>
            </a:r>
            <a:endParaRPr lang="en-US" altLang="hu-HU" sz="1600"/>
          </a:p>
        </p:txBody>
      </p:sp>
      <p:sp>
        <p:nvSpPr>
          <p:cNvPr id="20491" name="Text Box 23"/>
          <p:cNvSpPr txBox="1">
            <a:spLocks noChangeArrowheads="1"/>
          </p:cNvSpPr>
          <p:nvPr/>
        </p:nvSpPr>
        <p:spPr bwMode="auto">
          <a:xfrm>
            <a:off x="6024564" y="3068638"/>
            <a:ext cx="388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/>
              <a:t>Spektrumok első derivált (</a:t>
            </a:r>
            <a:r>
              <a:rPr lang="hu-HU" altLang="hu-HU" sz="1600" i="1"/>
              <a:t>DV1</a:t>
            </a:r>
            <a:r>
              <a:rPr lang="hu-HU" altLang="hu-HU" sz="1600"/>
              <a:t>) értékei</a:t>
            </a:r>
            <a:endParaRPr lang="en-US" altLang="hu-HU" sz="1600"/>
          </a:p>
        </p:txBody>
      </p:sp>
      <p:sp>
        <p:nvSpPr>
          <p:cNvPr id="20492" name="Line 19"/>
          <p:cNvSpPr>
            <a:spLocks noChangeShapeType="1"/>
          </p:cNvSpPr>
          <p:nvPr/>
        </p:nvSpPr>
        <p:spPr bwMode="auto">
          <a:xfrm>
            <a:off x="7032626" y="1916114"/>
            <a:ext cx="1008063" cy="2160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0493" name="Text Box 24"/>
          <p:cNvSpPr txBox="1">
            <a:spLocks noChangeArrowheads="1"/>
          </p:cNvSpPr>
          <p:nvPr/>
        </p:nvSpPr>
        <p:spPr bwMode="auto">
          <a:xfrm>
            <a:off x="6456364" y="5876925"/>
            <a:ext cx="3889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/>
              <a:t>Vörös él eltolódás a </a:t>
            </a:r>
            <a:r>
              <a:rPr lang="hu-HU" altLang="hu-HU" sz="1600" i="1"/>
              <a:t>DV1</a:t>
            </a:r>
            <a:r>
              <a:rPr lang="hu-HU" altLang="hu-HU" sz="1600"/>
              <a:t> spektrumokon</a:t>
            </a:r>
            <a:endParaRPr lang="en-US" altLang="hu-HU" sz="1600"/>
          </a:p>
        </p:txBody>
      </p:sp>
      <p:sp>
        <p:nvSpPr>
          <p:cNvPr id="20494" name="Text Box 25"/>
          <p:cNvSpPr txBox="1">
            <a:spLocks noChangeArrowheads="1"/>
          </p:cNvSpPr>
          <p:nvPr/>
        </p:nvSpPr>
        <p:spPr bwMode="auto">
          <a:xfrm>
            <a:off x="1919288" y="5661026"/>
            <a:ext cx="37449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600"/>
              <a:t>Vörös él pozíció értékei a kontroll (kék) és a vízhiányos (vörös) állományban</a:t>
            </a:r>
            <a:endParaRPr lang="en-US" altLang="hu-HU" sz="1600"/>
          </a:p>
        </p:txBody>
      </p:sp>
      <p:sp>
        <p:nvSpPr>
          <p:cNvPr id="20495" name="AutoShape 26"/>
          <p:cNvSpPr>
            <a:spLocks noChangeArrowheads="1"/>
          </p:cNvSpPr>
          <p:nvPr/>
        </p:nvSpPr>
        <p:spPr bwMode="auto">
          <a:xfrm>
            <a:off x="4727576" y="3259260"/>
            <a:ext cx="363137" cy="40933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20496" name="AutoShape 27"/>
          <p:cNvSpPr>
            <a:spLocks noChangeArrowheads="1"/>
          </p:cNvSpPr>
          <p:nvPr/>
        </p:nvSpPr>
        <p:spPr bwMode="auto">
          <a:xfrm rot="-5400000">
            <a:off x="5374683" y="1890041"/>
            <a:ext cx="363137" cy="40933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</p:spTree>
    <p:extLst>
      <p:ext uri="{BB962C8B-B14F-4D97-AF65-F5344CB8AC3E}">
        <p14:creationId xmlns:p14="http://schemas.microsoft.com/office/powerpoint/2010/main" val="220312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445" y="1889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200" b="1" dirty="0">
                <a:solidFill>
                  <a:srgbClr val="002060"/>
                </a:solidFill>
              </a:rPr>
              <a:t>Föld megfigyelési programok jellemzői </a:t>
            </a:r>
            <a:br>
              <a:rPr lang="hu-HU" altLang="hu-HU" sz="3200" b="1" dirty="0">
                <a:solidFill>
                  <a:srgbClr val="002060"/>
                </a:solidFill>
              </a:rPr>
            </a:br>
            <a:r>
              <a:rPr lang="hu-HU" altLang="hu-HU" sz="3200" dirty="0" err="1">
                <a:solidFill>
                  <a:srgbClr val="002060"/>
                </a:solidFill>
              </a:rPr>
              <a:t>Earth</a:t>
            </a:r>
            <a:r>
              <a:rPr lang="hu-HU" altLang="hu-HU" sz="3200" dirty="0">
                <a:solidFill>
                  <a:srgbClr val="002060"/>
                </a:solidFill>
              </a:rPr>
              <a:t> </a:t>
            </a:r>
            <a:r>
              <a:rPr lang="hu-HU" altLang="hu-HU" sz="3200" dirty="0" err="1">
                <a:solidFill>
                  <a:srgbClr val="002060"/>
                </a:solidFill>
              </a:rPr>
              <a:t>Observation</a:t>
            </a:r>
            <a:r>
              <a:rPr lang="hu-HU" altLang="hu-HU" sz="3200" dirty="0">
                <a:solidFill>
                  <a:srgbClr val="002060"/>
                </a:solidFill>
              </a:rPr>
              <a:t> (EO)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99346" y="1557338"/>
            <a:ext cx="8094663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Poláris pályán keringő műholdak és földi megfigyelőállomások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Kis terepi felbontású adatok: 250-1000m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Specifikált multispektrális sávok (a jövöben hiperspektrális műholdak is lehetnek)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Gyors adathozzáférés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Nagy időbeli mintavételezés: akár napi felvétlezési gyakoriság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hu-HU" altLang="hu-HU" sz="2800">
                <a:solidFill>
                  <a:srgbClr val="002060"/>
                </a:solidFill>
              </a:rPr>
              <a:t> Ingyenesen hozzáférhető adatbázisok (pl. MODIS, SPOT VEGETATION adatok)</a:t>
            </a:r>
            <a:endParaRPr lang="en-US" altLang="hu-HU" sz="2800">
              <a:solidFill>
                <a:srgbClr val="002060"/>
              </a:solidFill>
            </a:endParaRPr>
          </a:p>
        </p:txBody>
      </p:sp>
      <p:pic>
        <p:nvPicPr>
          <p:cNvPr id="5" name="Picture 8" descr="kep_02_05_10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506" y="578810"/>
            <a:ext cx="4933422" cy="2486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4229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326524" y="291742"/>
            <a:ext cx="7499350" cy="436563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hu-HU" altLang="hu-HU" sz="4800" b="1" dirty="0" smtClean="0">
                <a:solidFill>
                  <a:srgbClr val="002060"/>
                </a:solidFill>
              </a:rPr>
              <a:t>Távérzékelés</a:t>
            </a:r>
            <a:endParaRPr lang="hu-HU" altLang="hu-HU" sz="4800" b="1" dirty="0">
              <a:solidFill>
                <a:srgbClr val="002060"/>
              </a:solidFill>
            </a:endParaRPr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36545" y="908050"/>
            <a:ext cx="11763533" cy="175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hu-HU" altLang="hu-HU" sz="2400" b="1" dirty="0">
                <a:solidFill>
                  <a:srgbClr val="002060"/>
                </a:solidFill>
              </a:rPr>
              <a:t>   Távérzékelés alkalmazásával két vagy háromdimenziós </a:t>
            </a:r>
            <a:r>
              <a:rPr lang="hu-HU" altLang="hu-HU" sz="2400" b="1" dirty="0" smtClean="0">
                <a:solidFill>
                  <a:srgbClr val="002060"/>
                </a:solidFill>
              </a:rPr>
              <a:t>objektumok és természeti képződmények </a:t>
            </a:r>
            <a:r>
              <a:rPr lang="hu-HU" altLang="hu-HU" sz="2400" b="1" dirty="0">
                <a:solidFill>
                  <a:srgbClr val="002060"/>
                </a:solidFill>
              </a:rPr>
              <a:t>vizsgálhatók úgy, hogy az érzékelő eszközök nincsenek közvetlen kapcsolatban a vizsgálat tárgyával.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7" y="2660253"/>
            <a:ext cx="3124386" cy="321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6" descr="repülő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33" y="2660252"/>
            <a:ext cx="3075284" cy="32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217" y="2660251"/>
            <a:ext cx="3333750" cy="18290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500" y="2660251"/>
            <a:ext cx="2780499" cy="1817252"/>
          </a:xfrm>
          <a:prstGeom prst="rect">
            <a:avLst/>
          </a:prstGeom>
        </p:spPr>
      </p:pic>
      <p:pic>
        <p:nvPicPr>
          <p:cNvPr id="1026" name="Picture 2" descr="http://www.agraragazat.hu/sites/default/files/styles/cikkkep/public/repulo.png?itok=yAjWVnt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80" y="4477503"/>
            <a:ext cx="3231569" cy="216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5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églalap 5"/>
          <p:cNvSpPr>
            <a:spLocks noChangeArrowheads="1"/>
          </p:cNvSpPr>
          <p:nvPr/>
        </p:nvSpPr>
        <p:spPr bwMode="auto">
          <a:xfrm>
            <a:off x="2781300" y="117475"/>
            <a:ext cx="7031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b="1" dirty="0">
                <a:solidFill>
                  <a:srgbClr val="002060"/>
                </a:solidFill>
                <a:cs typeface="Tahoma" panose="020B0604030504040204" pitchFamily="34" charset="0"/>
              </a:rPr>
              <a:t>MODIS alapú aszályértékelés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 dirty="0">
                <a:solidFill>
                  <a:srgbClr val="002060"/>
                </a:solidFill>
                <a:cs typeface="Tahoma" panose="020B0604030504040204" pitchFamily="34" charset="0"/>
              </a:rPr>
              <a:t>Kész termékek ingyenesen hozzáférhetőek!</a:t>
            </a:r>
          </a:p>
        </p:txBody>
      </p:sp>
      <p:sp>
        <p:nvSpPr>
          <p:cNvPr id="2" name="Téglalap 1"/>
          <p:cNvSpPr/>
          <p:nvPr/>
        </p:nvSpPr>
        <p:spPr>
          <a:xfrm>
            <a:off x="1654175" y="2003426"/>
            <a:ext cx="8743950" cy="89217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MOD09A1 (version 5) </a:t>
            </a:r>
            <a:r>
              <a:rPr lang="hu-HU" sz="2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Surface</a:t>
            </a: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Reflectance</a:t>
            </a: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8-Day L3 Global 500m SIN </a:t>
            </a:r>
            <a:r>
              <a:rPr lang="hu-HU" sz="2600" dirty="0" err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Grid</a:t>
            </a: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u-HU" sz="2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828801" y="4422776"/>
            <a:ext cx="8640763" cy="89217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MOD13Q1 (version 5) </a:t>
            </a:r>
            <a:r>
              <a:rPr lang="hu-HU" sz="2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Vegetation</a:t>
            </a:r>
            <a:r>
              <a:rPr lang="hu-H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Indices</a:t>
            </a:r>
            <a:r>
              <a:rPr lang="hu-H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16-Day L3 Global 250m</a:t>
            </a:r>
          </a:p>
        </p:txBody>
      </p:sp>
      <p:sp>
        <p:nvSpPr>
          <p:cNvPr id="13" name="Téglalap 12"/>
          <p:cNvSpPr/>
          <p:nvPr/>
        </p:nvSpPr>
        <p:spPr>
          <a:xfrm>
            <a:off x="1828801" y="5589589"/>
            <a:ext cx="8569325" cy="892175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MOD11A (version 5)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Land Surface Temperature and Emissivity Daily L3 Global 1 km SIN</a:t>
            </a:r>
            <a:r>
              <a:rPr lang="hu-H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Grid</a:t>
            </a:r>
            <a:endParaRPr lang="hu-HU" sz="26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636713" y="3230564"/>
            <a:ext cx="8951912" cy="492443"/>
          </a:xfrm>
          <a:prstGeom prst="rect">
            <a:avLst/>
          </a:prstGeom>
          <a:ln w="12700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6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MOD13A1 (version 5) </a:t>
            </a:r>
            <a:r>
              <a:rPr lang="hu-HU" sz="2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Vegetation</a:t>
            </a:r>
            <a:r>
              <a:rPr lang="hu-H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sz="2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Indices</a:t>
            </a:r>
            <a:r>
              <a:rPr lang="hu-HU" sz="2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16-Day L3 Global 500m</a:t>
            </a:r>
          </a:p>
        </p:txBody>
      </p:sp>
    </p:spTree>
    <p:extLst>
      <p:ext uri="{BB962C8B-B14F-4D97-AF65-F5344CB8AC3E}">
        <p14:creationId xmlns:p14="http://schemas.microsoft.com/office/powerpoint/2010/main" val="39334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88913"/>
            <a:ext cx="8540750" cy="1143000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02060"/>
                </a:solidFill>
              </a:rPr>
              <a:t>MODIS felvételek alapján </a:t>
            </a:r>
            <a:r>
              <a:rPr lang="hu-HU" altLang="hu-HU" sz="2400" b="1" dirty="0" smtClean="0">
                <a:solidFill>
                  <a:srgbClr val="002060"/>
                </a:solidFill>
              </a:rPr>
              <a:t>értékelt </a:t>
            </a:r>
            <a:r>
              <a:rPr lang="hu-HU" altLang="hu-HU" sz="2400" b="1" dirty="0">
                <a:solidFill>
                  <a:srgbClr val="002060"/>
                </a:solidFill>
              </a:rPr>
              <a:t>NDVI változás (16napos átlag) a 2010 és 2011 években</a:t>
            </a:r>
            <a:br>
              <a:rPr lang="hu-HU" altLang="hu-HU" sz="2400" b="1" dirty="0">
                <a:solidFill>
                  <a:srgbClr val="002060"/>
                </a:solidFill>
              </a:rPr>
            </a:br>
            <a:r>
              <a:rPr lang="hu-HU" altLang="hu-HU" sz="2400" b="1" dirty="0">
                <a:solidFill>
                  <a:srgbClr val="002060"/>
                </a:solidFill>
              </a:rPr>
              <a:t>Magyarország területére számítva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3287713" y="55165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2010</a:t>
            </a:r>
            <a:endParaRPr lang="en-US" altLang="hu-HU" sz="1800"/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8401050" y="58054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2011</a:t>
            </a:r>
            <a:endParaRPr lang="en-US" altLang="hu-HU" sz="1800"/>
          </a:p>
        </p:txBody>
      </p:sp>
      <p:pic>
        <p:nvPicPr>
          <p:cNvPr id="25606" name="Picture 12" descr="2010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276476"/>
            <a:ext cx="4495800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3" descr="2010new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2276476"/>
            <a:ext cx="431641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8983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188913"/>
            <a:ext cx="8018464" cy="1143000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02060"/>
                </a:solidFill>
              </a:rPr>
              <a:t>MODIS felvételek alapján </a:t>
            </a:r>
            <a:r>
              <a:rPr lang="hu-HU" altLang="hu-HU" sz="2400" b="1" dirty="0" err="1">
                <a:solidFill>
                  <a:srgbClr val="002060"/>
                </a:solidFill>
              </a:rPr>
              <a:t>értkelt</a:t>
            </a:r>
            <a:r>
              <a:rPr lang="hu-HU" altLang="hu-HU" sz="2400" b="1" dirty="0">
                <a:solidFill>
                  <a:srgbClr val="002060"/>
                </a:solidFill>
              </a:rPr>
              <a:t> NDVI változás (16napos átlag) a 2010 és 2011 években</a:t>
            </a:r>
            <a:br>
              <a:rPr lang="hu-HU" altLang="hu-HU" sz="2400" b="1" dirty="0">
                <a:solidFill>
                  <a:srgbClr val="002060"/>
                </a:solidFill>
              </a:rPr>
            </a:br>
            <a:r>
              <a:rPr lang="hu-HU" altLang="hu-HU" sz="2400" b="1" dirty="0">
                <a:solidFill>
                  <a:srgbClr val="002060"/>
                </a:solidFill>
              </a:rPr>
              <a:t>Magyarország területére számítva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26628" name="Picture 4" descr="2010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57338"/>
            <a:ext cx="35274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2011-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557339"/>
            <a:ext cx="3554413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432175" y="4221163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2010</a:t>
            </a:r>
            <a:endParaRPr lang="en-US" altLang="hu-HU" sz="180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751763" y="4149726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/>
              <a:t>2011</a:t>
            </a:r>
            <a:endParaRPr lang="en-US" altLang="hu-HU" sz="1800"/>
          </a:p>
        </p:txBody>
      </p:sp>
      <p:pic>
        <p:nvPicPr>
          <p:cNvPr id="26632" name="Picture 8" descr="2010-o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724401"/>
            <a:ext cx="41084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538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5" y="498006"/>
            <a:ext cx="8540750" cy="1143000"/>
          </a:xfrm>
        </p:spPr>
        <p:txBody>
          <a:bodyPr/>
          <a:lstStyle/>
          <a:p>
            <a:pPr eaLnBrk="1" hangingPunct="1"/>
            <a:r>
              <a:rPr lang="hu-HU" altLang="hu-HU" sz="2400" b="1" dirty="0">
                <a:solidFill>
                  <a:srgbClr val="002060"/>
                </a:solidFill>
              </a:rPr>
              <a:t>MODIS felvételek alapján számított NDVI idősor 3 mintaterületen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4" y="1831305"/>
            <a:ext cx="11660095" cy="29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9972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5104321" y="188914"/>
            <a:ext cx="2042097" cy="75469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hu-HU" sz="3200" b="1" dirty="0">
                <a:solidFill>
                  <a:srgbClr val="00206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Aszályindex</a:t>
            </a:r>
            <a:endParaRPr lang="hu-HU" sz="3200" dirty="0">
              <a:solidFill>
                <a:srgbClr val="00206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75" name="Téglalap 2"/>
          <p:cNvSpPr>
            <a:spLocks noChangeArrowheads="1"/>
          </p:cNvSpPr>
          <p:nvPr/>
        </p:nvSpPr>
        <p:spPr bwMode="auto">
          <a:xfrm>
            <a:off x="1631950" y="1341439"/>
            <a:ext cx="8928100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NDDI (</a:t>
            </a:r>
            <a:r>
              <a:rPr lang="en-US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Normalized Differenced Drought Index</a:t>
            </a:r>
            <a:r>
              <a:rPr lang="hu-HU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= 	</a:t>
            </a:r>
            <a:r>
              <a:rPr lang="hu-HU" altLang="hu-HU" sz="2000" u="sng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(NDVI − NDWI)  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						(NDVI + NDWI)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NDVI = (NIR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− 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645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/ (NIR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+ 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645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NDWI = (NIR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 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− SWIR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2130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 / (NIR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+ SWIR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2130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R: vörös, NIR: közeli infravörös, SWIR: közepes infravörös.</a:t>
            </a:r>
          </a:p>
        </p:txBody>
      </p:sp>
      <p:sp>
        <p:nvSpPr>
          <p:cNvPr id="28676" name="Téglalap 3"/>
          <p:cNvSpPr>
            <a:spLocks noChangeArrowheads="1"/>
          </p:cNvSpPr>
          <p:nvPr/>
        </p:nvSpPr>
        <p:spPr bwMode="auto">
          <a:xfrm>
            <a:off x="1703389" y="2962276"/>
            <a:ext cx="798988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DDI (</a:t>
            </a:r>
            <a:r>
              <a:rPr lang="en-US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Distance Drought Index</a:t>
            </a:r>
            <a:r>
              <a:rPr lang="hu-HU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= DVI – DWI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DVI = 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 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− 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645 nm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DWI = NIR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858 nm 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− SWIR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2130 nm</a:t>
            </a:r>
            <a:endParaRPr lang="hu-HU" altLang="hu-HU" sz="1800" i="1">
              <a:solidFill>
                <a:srgbClr val="00206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Téglalap 4"/>
          <p:cNvSpPr>
            <a:spLocks noChangeArrowheads="1"/>
          </p:cNvSpPr>
          <p:nvPr/>
        </p:nvSpPr>
        <p:spPr bwMode="auto">
          <a:xfrm>
            <a:off x="1703389" y="4005263"/>
            <a:ext cx="8929687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EVI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hu-HU" sz="2000" b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(Enhanced Vegetation Index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)= G·((NIR–R) / (NIR+C</a:t>
            </a:r>
            <a:r>
              <a:rPr lang="hu-HU" altLang="hu-HU" sz="2000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·R+C</a:t>
            </a:r>
            <a:r>
              <a:rPr lang="hu-HU" altLang="hu-HU" sz="2000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·R</a:t>
            </a:r>
            <a:r>
              <a:rPr lang="hu-HU" altLang="hu-HU" sz="2000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469 nm</a:t>
            </a:r>
            <a:r>
              <a:rPr lang="hu-HU" altLang="hu-HU" sz="2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+L))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L: lombozat háttér igazítás; C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C</a:t>
            </a:r>
            <a:r>
              <a:rPr lang="hu-HU" altLang="hu-HU" sz="1800" i="1" baseline="-2500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aeroszol-ellenállás együtthatók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i="1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	G: erősítés vagy skálázás</a:t>
            </a:r>
          </a:p>
        </p:txBody>
      </p:sp>
      <p:sp>
        <p:nvSpPr>
          <p:cNvPr id="7" name="Téglalap 6"/>
          <p:cNvSpPr/>
          <p:nvPr/>
        </p:nvSpPr>
        <p:spPr>
          <a:xfrm>
            <a:off x="1758951" y="5254626"/>
            <a:ext cx="8285163" cy="6762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20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BPI </a:t>
            </a:r>
            <a:r>
              <a:rPr lang="hu-HU" sz="2000" b="1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anomaly</a:t>
            </a:r>
            <a:r>
              <a:rPr lang="hu-HU" sz="20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hu-H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lang="hu-HU" sz="2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hu-HU" sz="2000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hu-H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– </a:t>
            </a:r>
            <a:r>
              <a:rPr lang="hu-HU" sz="2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hu-HU" sz="2000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átlag</a:t>
            </a:r>
            <a:r>
              <a:rPr lang="hu-HU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 / σ</a:t>
            </a:r>
          </a:p>
          <a:p>
            <a:pPr>
              <a:defRPr/>
            </a:pPr>
            <a:r>
              <a:rPr lang="hu-HU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	</a:t>
            </a:r>
            <a:r>
              <a:rPr lang="hu-HU" i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hu-HU" i="1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hu-HU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</a:t>
            </a:r>
            <a:r>
              <a:rPr lang="hu-HU" i="1" baseline="-25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éves biomassza produkció; </a:t>
            </a:r>
            <a:r>
              <a:rPr lang="hu-HU" i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hu-HU" i="1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átlag</a:t>
            </a:r>
            <a:r>
              <a:rPr lang="hu-HU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hu-HU" i="1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</a:t>
            </a:r>
            <a:r>
              <a:rPr lang="hu-HU" i="1" baseline="-250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</a:t>
            </a:r>
            <a:r>
              <a:rPr lang="hu-HU" i="1" baseline="-25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hu-HU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átlaga; σ: szórás</a:t>
            </a:r>
            <a:endParaRPr lang="hu-HU" i="1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2969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39" y="1450975"/>
            <a:ext cx="884237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1703389" y="6200775"/>
            <a:ext cx="92170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u-H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Kovács F. et </a:t>
            </a:r>
            <a:r>
              <a:rPr lang="hu-H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al</a:t>
            </a:r>
            <a:r>
              <a:rPr lang="hu-H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(2015) Aszályindex értékelések, talajnedvesség becslési lehetőségek </a:t>
            </a:r>
            <a:br>
              <a:rPr lang="hu-H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</a:br>
            <a:r>
              <a:rPr lang="hu-H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MODIS műholdképek alapján az SZTE Természeti Földrajzi és </a:t>
            </a:r>
            <a:r>
              <a:rPr lang="hu-HU" sz="16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Geoinformatikai</a:t>
            </a:r>
            <a:r>
              <a:rPr lang="hu-HU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Tanszéken</a:t>
            </a:r>
          </a:p>
        </p:txBody>
      </p:sp>
      <p:sp>
        <p:nvSpPr>
          <p:cNvPr id="4" name="Téglalap 3"/>
          <p:cNvSpPr/>
          <p:nvPr/>
        </p:nvSpPr>
        <p:spPr>
          <a:xfrm>
            <a:off x="1797050" y="273050"/>
            <a:ext cx="86423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hu-HU" sz="2800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Aszályos területek földrajzi eloszlása a DDI és NDWI alapján (július)</a:t>
            </a:r>
          </a:p>
        </p:txBody>
      </p:sp>
    </p:spTree>
    <p:extLst>
      <p:ext uri="{BB962C8B-B14F-4D97-AF65-F5344CB8AC3E}">
        <p14:creationId xmlns:p14="http://schemas.microsoft.com/office/powerpoint/2010/main" val="1959969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484" y="3297398"/>
            <a:ext cx="4609548" cy="34571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193960"/>
            <a:ext cx="4885385" cy="3664039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90186" cy="389264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17" y="365125"/>
            <a:ext cx="4765183" cy="3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UAV-rendszerek</a:t>
            </a:r>
            <a:r>
              <a:rPr lang="hu-HU" dirty="0" smtClean="0"/>
              <a:t> pontossága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Alacsony repülési magasság</a:t>
            </a:r>
          </a:p>
          <a:p>
            <a:r>
              <a:rPr lang="hu-HU" dirty="0" smtClean="0"/>
              <a:t>Jó felbontás</a:t>
            </a:r>
          </a:p>
          <a:p>
            <a:r>
              <a:rPr lang="hu-HU" dirty="0" smtClean="0"/>
              <a:t>Kis horizontális pontosság (méteres), de a vertikális akár 5-10 cm is lehet</a:t>
            </a:r>
          </a:p>
          <a:p>
            <a:r>
              <a:rPr lang="hu-HU" dirty="0" smtClean="0"/>
              <a:t>Nincsenek külső referenciapontok, a képek nem illeszthetők egymáshoz, </a:t>
            </a:r>
          </a:p>
          <a:p>
            <a:r>
              <a:rPr lang="hu-HU" dirty="0" smtClean="0"/>
              <a:t>Automatikus pontillesztési eljárás, de ekkor nagy átfedéssel kell repülni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173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Hatótávolság –sávszélesség - biztonság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Rotoros: 100 méteres magasságnál 50 méter széles sáv felvételezhető, kb. 20 perc, nem tud siklani csak esni, visszatérés van</a:t>
            </a:r>
          </a:p>
          <a:p>
            <a:r>
              <a:rPr lang="hu-HU" dirty="0" smtClean="0"/>
              <a:t>Merev szárnyú: pár száz méteres magasság, 200 méteres sáv, 2 óra repülési idő, 3xbiztonság: lesiklik, visszatér, ejtőernyő</a:t>
            </a:r>
          </a:p>
          <a:p>
            <a:r>
              <a:rPr lang="hu-HU" dirty="0" smtClean="0"/>
              <a:t>Repülés:</a:t>
            </a:r>
          </a:p>
          <a:p>
            <a:pPr lvl="1"/>
            <a:r>
              <a:rPr lang="hu-HU" dirty="0" smtClean="0"/>
              <a:t>Láthatósági repülés</a:t>
            </a:r>
          </a:p>
          <a:p>
            <a:pPr lvl="1"/>
            <a:r>
              <a:rPr lang="hu-HU" dirty="0" err="1" smtClean="0"/>
              <a:t>Track</a:t>
            </a:r>
            <a:r>
              <a:rPr lang="hu-HU" dirty="0" smtClean="0"/>
              <a:t> alapján</a:t>
            </a:r>
          </a:p>
          <a:p>
            <a:pPr lvl="1"/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72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UAV-n</a:t>
            </a:r>
            <a:r>
              <a:rPr lang="hu-HU" dirty="0" smtClean="0"/>
              <a:t> alkalmazható szenzortípusok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Fotogrammetriailag értékelhető </a:t>
            </a:r>
            <a:r>
              <a:rPr lang="hu-HU" dirty="0" err="1" smtClean="0"/>
              <a:t>orto</a:t>
            </a:r>
            <a:r>
              <a:rPr lang="hu-HU" dirty="0" smtClean="0"/>
              <a:t> kamerát nem lehet rá tenni</a:t>
            </a:r>
            <a:endParaRPr lang="hu-HU" dirty="0"/>
          </a:p>
          <a:p>
            <a:r>
              <a:rPr lang="hu-HU" b="1" dirty="0" err="1" smtClean="0"/>
              <a:t>Infra</a:t>
            </a:r>
            <a:r>
              <a:rPr lang="hu-HU" b="1" dirty="0" smtClean="0"/>
              <a:t> (</a:t>
            </a:r>
            <a:r>
              <a:rPr lang="hu-HU" b="1" dirty="0" err="1" smtClean="0"/>
              <a:t>termális</a:t>
            </a:r>
            <a:r>
              <a:rPr lang="hu-HU" b="1" dirty="0" smtClean="0"/>
              <a:t>)</a:t>
            </a:r>
          </a:p>
          <a:p>
            <a:r>
              <a:rPr lang="hu-HU" b="1" dirty="0" err="1" smtClean="0"/>
              <a:t>Multispektrális</a:t>
            </a:r>
            <a:r>
              <a:rPr lang="hu-HU" b="1" dirty="0" smtClean="0"/>
              <a:t> és </a:t>
            </a:r>
            <a:r>
              <a:rPr lang="hu-HU" b="1" dirty="0" err="1" smtClean="0"/>
              <a:t>infraközeli</a:t>
            </a:r>
            <a:r>
              <a:rPr lang="hu-HU" b="1" dirty="0" smtClean="0"/>
              <a:t> (NIR)</a:t>
            </a:r>
          </a:p>
          <a:p>
            <a:r>
              <a:rPr lang="hu-HU" dirty="0" err="1" smtClean="0"/>
              <a:t>Lidar</a:t>
            </a:r>
            <a:r>
              <a:rPr lang="hu-HU" dirty="0" smtClean="0"/>
              <a:t> </a:t>
            </a:r>
          </a:p>
          <a:p>
            <a:r>
              <a:rPr lang="hu-HU" dirty="0" smtClean="0"/>
              <a:t>Geofizikai szenzor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037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altLang="hu-HU" sz="3200" b="1" dirty="0">
                <a:solidFill>
                  <a:srgbClr val="002060"/>
                </a:solidFill>
              </a:rPr>
              <a:t>A távérzékelés előnyei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268413"/>
            <a:ext cx="9144000" cy="3600450"/>
          </a:xfrm>
        </p:spPr>
        <p:txBody>
          <a:bodyPr>
            <a:noAutofit/>
          </a:bodyPr>
          <a:lstStyle/>
          <a:p>
            <a:pPr lvl="1" eaLnBrk="1" hangingPunct="1">
              <a:lnSpc>
                <a:spcPct val="90000"/>
              </a:lnSpc>
            </a:pPr>
            <a:r>
              <a:rPr lang="hu-HU" altLang="hu-HU" b="1">
                <a:solidFill>
                  <a:srgbClr val="002060"/>
                </a:solidFill>
              </a:rPr>
              <a:t>nagy területeket</a:t>
            </a:r>
            <a:r>
              <a:rPr lang="hu-HU" altLang="hu-HU">
                <a:solidFill>
                  <a:srgbClr val="002060"/>
                </a:solidFill>
              </a:rPr>
              <a:t> térképezésére, akár </a:t>
            </a:r>
            <a:r>
              <a:rPr lang="hu-HU" altLang="hu-HU" b="1">
                <a:solidFill>
                  <a:srgbClr val="002060"/>
                </a:solidFill>
              </a:rPr>
              <a:t>globális méretű</a:t>
            </a:r>
            <a:r>
              <a:rPr lang="hu-HU" altLang="hu-HU">
                <a:solidFill>
                  <a:srgbClr val="002060"/>
                </a:solidFill>
              </a:rPr>
              <a:t> </a:t>
            </a:r>
            <a:r>
              <a:rPr lang="hu-HU" altLang="hu-HU" b="1">
                <a:solidFill>
                  <a:srgbClr val="002060"/>
                </a:solidFill>
              </a:rPr>
              <a:t>országhatároktól független</a:t>
            </a:r>
            <a:r>
              <a:rPr lang="hu-HU" altLang="hu-HU">
                <a:solidFill>
                  <a:srgbClr val="002060"/>
                </a:solidFill>
              </a:rPr>
              <a:t> felvételezésre is alkalmas;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b="1">
                <a:solidFill>
                  <a:srgbClr val="002060"/>
                </a:solidFill>
              </a:rPr>
              <a:t>gyors</a:t>
            </a:r>
            <a:r>
              <a:rPr lang="hu-HU" altLang="hu-HU">
                <a:solidFill>
                  <a:srgbClr val="002060"/>
                </a:solidFill>
              </a:rPr>
              <a:t> és </a:t>
            </a:r>
            <a:r>
              <a:rPr lang="hu-HU" altLang="hu-HU" b="1">
                <a:solidFill>
                  <a:srgbClr val="002060"/>
                </a:solidFill>
              </a:rPr>
              <a:t>költséghatékony</a:t>
            </a:r>
            <a:r>
              <a:rPr lang="hu-HU" altLang="hu-HU">
                <a:solidFill>
                  <a:srgbClr val="002060"/>
                </a:solidFill>
              </a:rPr>
              <a:t> adatnyerés és információgyűjtés;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b="1">
                <a:solidFill>
                  <a:srgbClr val="002060"/>
                </a:solidFill>
              </a:rPr>
              <a:t>nagy térbeli </a:t>
            </a:r>
            <a:r>
              <a:rPr lang="hu-HU" altLang="hu-HU">
                <a:solidFill>
                  <a:srgbClr val="002060"/>
                </a:solidFill>
              </a:rPr>
              <a:t>felbontás és </a:t>
            </a:r>
            <a:r>
              <a:rPr lang="hu-HU" altLang="hu-HU" b="1">
                <a:solidFill>
                  <a:srgbClr val="002060"/>
                </a:solidFill>
              </a:rPr>
              <a:t>időbeli </a:t>
            </a:r>
            <a:r>
              <a:rPr lang="hu-HU" altLang="hu-HU">
                <a:solidFill>
                  <a:srgbClr val="002060"/>
                </a:solidFill>
              </a:rPr>
              <a:t>mintavételezés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>
                <a:solidFill>
                  <a:srgbClr val="002060"/>
                </a:solidFill>
              </a:rPr>
              <a:t>olyan jelenségek megfigyelésére is lehetőség nyílik, amit </a:t>
            </a:r>
            <a:r>
              <a:rPr lang="hu-HU" altLang="hu-HU" b="1">
                <a:solidFill>
                  <a:srgbClr val="002060"/>
                </a:solidFill>
              </a:rPr>
              <a:t>szabad szemmel nem érzékelünk</a:t>
            </a:r>
            <a:r>
              <a:rPr lang="hu-HU" altLang="hu-HU">
                <a:solidFill>
                  <a:srgbClr val="002060"/>
                </a:solidFill>
              </a:rPr>
              <a:t> (pl. infravörös tartomány);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 b="1">
                <a:solidFill>
                  <a:srgbClr val="002060"/>
                </a:solidFill>
              </a:rPr>
              <a:t>naprakész</a:t>
            </a:r>
            <a:r>
              <a:rPr lang="hu-HU" altLang="hu-HU">
                <a:solidFill>
                  <a:srgbClr val="002060"/>
                </a:solidFill>
              </a:rPr>
              <a:t> információval szolgálnak, de </a:t>
            </a:r>
            <a:r>
              <a:rPr lang="hu-HU" altLang="hu-HU" b="1">
                <a:solidFill>
                  <a:srgbClr val="002060"/>
                </a:solidFill>
              </a:rPr>
              <a:t>archív adatok</a:t>
            </a:r>
            <a:r>
              <a:rPr lang="hu-HU" altLang="hu-HU">
                <a:solidFill>
                  <a:srgbClr val="002060"/>
                </a:solidFill>
              </a:rPr>
              <a:t> értékelésére is lehetőség van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>
                <a:solidFill>
                  <a:srgbClr val="002060"/>
                </a:solidFill>
              </a:rPr>
              <a:t>térbeli jelenségek </a:t>
            </a:r>
            <a:r>
              <a:rPr lang="hu-HU" altLang="hu-HU" b="1">
                <a:solidFill>
                  <a:srgbClr val="002060"/>
                </a:solidFill>
              </a:rPr>
              <a:t>idősoros vizsgálatára</a:t>
            </a:r>
            <a:r>
              <a:rPr lang="hu-HU" altLang="hu-HU">
                <a:solidFill>
                  <a:srgbClr val="002060"/>
                </a:solidFill>
              </a:rPr>
              <a:t> is alkalmas, akár globális léptékben;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hu-HU">
                <a:solidFill>
                  <a:srgbClr val="002060"/>
                </a:solidFill>
              </a:rPr>
              <a:t>az adatok többnyire </a:t>
            </a:r>
            <a:r>
              <a:rPr lang="hu-HU" altLang="hu-HU" b="1">
                <a:solidFill>
                  <a:srgbClr val="002060"/>
                </a:solidFill>
              </a:rPr>
              <a:t>digitális formában</a:t>
            </a:r>
            <a:r>
              <a:rPr lang="hu-HU" altLang="hu-HU">
                <a:solidFill>
                  <a:srgbClr val="002060"/>
                </a:solidFill>
              </a:rPr>
              <a:t>, </a:t>
            </a:r>
            <a:r>
              <a:rPr lang="hu-HU" altLang="hu-HU" b="1">
                <a:solidFill>
                  <a:srgbClr val="002060"/>
                </a:solidFill>
              </a:rPr>
              <a:t>pontos földrajzi helyhez</a:t>
            </a:r>
            <a:r>
              <a:rPr lang="hu-HU" altLang="hu-HU">
                <a:solidFill>
                  <a:srgbClr val="002060"/>
                </a:solidFill>
              </a:rPr>
              <a:t> kötött információval vannak ellátva</a:t>
            </a:r>
          </a:p>
        </p:txBody>
      </p:sp>
    </p:spTree>
    <p:extLst>
      <p:ext uri="{BB962C8B-B14F-4D97-AF65-F5344CB8AC3E}">
        <p14:creationId xmlns:p14="http://schemas.microsoft.com/office/powerpoint/2010/main" val="34084268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562895"/>
            <a:ext cx="9144000" cy="947067"/>
          </a:xfrm>
        </p:spPr>
        <p:txBody>
          <a:bodyPr/>
          <a:lstStyle/>
          <a:p>
            <a:r>
              <a:rPr lang="hu-HU" b="1" dirty="0" smtClean="0">
                <a:solidFill>
                  <a:schemeClr val="tx2"/>
                </a:solidFill>
              </a:rPr>
              <a:t>Köszönöm a figyelmet.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476250"/>
            <a:ext cx="854075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hu-HU" altLang="hu-HU" sz="3200" b="1" dirty="0">
                <a:solidFill>
                  <a:srgbClr val="002060"/>
                </a:solidFill>
              </a:rPr>
              <a:t>Globálisan jelentkező folyamatok megfigyelése távérzékelt eszközökkel</a:t>
            </a:r>
            <a:br>
              <a:rPr lang="hu-HU" altLang="hu-HU" sz="3200" b="1" dirty="0">
                <a:solidFill>
                  <a:srgbClr val="002060"/>
                </a:solidFill>
              </a:rPr>
            </a:br>
            <a:endParaRPr lang="hu-HU" altLang="hu-HU" sz="3200" b="1" dirty="0">
              <a:solidFill>
                <a:srgbClr val="00206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063751" y="1125538"/>
            <a:ext cx="8094663" cy="573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hu-HU" altLang="hu-HU" sz="2800">
              <a:solidFill>
                <a:srgbClr val="00206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2800">
                <a:solidFill>
                  <a:srgbClr val="002060"/>
                </a:solidFill>
              </a:rPr>
              <a:t>- Felszíni hőmérséklet térképezése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Trópusi esőerdők vizsgálata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Sarki jégmezők változásának megfigyelése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Földhasználatváltozás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</a:t>
            </a:r>
            <a:r>
              <a:rPr lang="hu-HU" altLang="hu-HU" sz="2800" b="1">
                <a:solidFill>
                  <a:srgbClr val="002060"/>
                </a:solidFill>
              </a:rPr>
              <a:t>Elsivatagosodás, aszálymonitoring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Növényi biomassza-változás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Tengerek, óceánok vízminőségi vizsgálata (pl alga virágzás)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hu-HU" altLang="hu-HU" sz="2800">
                <a:solidFill>
                  <a:srgbClr val="002060"/>
                </a:solidFill>
              </a:rPr>
              <a:t> stb.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endParaRPr lang="en-US" altLang="hu-HU" sz="28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87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2711451" y="115889"/>
            <a:ext cx="7108825" cy="57308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5000"/>
              </a:lnSpc>
              <a:spcBef>
                <a:spcPts val="863"/>
              </a:spcBef>
              <a:spcAft>
                <a:spcPts val="863"/>
              </a:spcAft>
              <a:buSzPct val="36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3200">
                <a:solidFill>
                  <a:schemeClr val="bg1"/>
                </a:solidFill>
              </a:rPr>
              <a:t>Helyhez kötött információ!</a:t>
            </a:r>
            <a:endParaRPr lang="en-GB" altLang="hu-HU" sz="3200">
              <a:solidFill>
                <a:schemeClr val="bg1"/>
              </a:solidFill>
            </a:endParaRPr>
          </a:p>
        </p:txBody>
      </p:sp>
      <p:pic>
        <p:nvPicPr>
          <p:cNvPr id="10245" name="Picture 6" descr="gis-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36613"/>
            <a:ext cx="886142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6342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478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3200" b="1" dirty="0">
                <a:solidFill>
                  <a:srgbClr val="002060"/>
                </a:solidFill>
              </a:rPr>
              <a:t>A távérzékelés eszközei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1052513"/>
            <a:ext cx="3221037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 descr="M0f2m3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6" y="1412876"/>
            <a:ext cx="2606675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R04"/>
          <p:cNvPicPr>
            <a:picLocks noChangeAspect="1" noChangeArrowheads="1"/>
          </p:cNvPicPr>
          <p:nvPr/>
        </p:nvPicPr>
        <p:blipFill>
          <a:blip r:embed="rId4">
            <a:lum bright="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844676"/>
            <a:ext cx="22320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HYP 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573463"/>
            <a:ext cx="22193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904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260351"/>
            <a:ext cx="9144000" cy="792163"/>
          </a:xfrm>
        </p:spPr>
        <p:txBody>
          <a:bodyPr/>
          <a:lstStyle/>
          <a:p>
            <a:pPr lvl="1" algn="ctr" eaLnBrk="1" hangingPunct="1">
              <a:buFont typeface="Wingdings" panose="05000000000000000000" pitchFamily="2" charset="2"/>
              <a:buNone/>
              <a:defRPr/>
            </a:pPr>
            <a:r>
              <a:rPr lang="hu-HU" altLang="hu-HU" sz="3200" b="1" dirty="0">
                <a:solidFill>
                  <a:srgbClr val="002060"/>
                </a:solidFill>
              </a:rPr>
              <a:t>Az elektromágneses sugárzás csoportosítása</a:t>
            </a:r>
            <a:r>
              <a:rPr lang="hu-HU" altLang="hu-HU" sz="2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003635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panose="020B0604020202020204" pitchFamily="34" charset="0"/>
              <a:buChar char="►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/>
          </a:p>
        </p:txBody>
      </p:sp>
      <p:pic>
        <p:nvPicPr>
          <p:cNvPr id="96262" name="Picture 6" descr="hullamhoss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133600"/>
            <a:ext cx="22336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hullamhosszfelbo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1773238"/>
            <a:ext cx="1547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991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2"/>
                </a:solidFill>
              </a:rPr>
              <a:t>Talajnedvesség-térképezés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http://horuslab.eu/wp-content/uploads/2013/10/draina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3349"/>
            <a:ext cx="666576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38200" y="5872025"/>
            <a:ext cx="189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horuslab.eu</a:t>
            </a:r>
            <a:endParaRPr lang="hu-HU" dirty="0"/>
          </a:p>
        </p:txBody>
      </p:sp>
      <p:pic>
        <p:nvPicPr>
          <p:cNvPr id="5" name="Picture 2" descr="http://horuslab.eu/wp-content/uploads/2011/02/dik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458" y="1690688"/>
            <a:ext cx="471263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/>
          <a:lstStyle/>
          <a:p>
            <a:r>
              <a:rPr lang="hu-HU" b="1" dirty="0" smtClean="0">
                <a:solidFill>
                  <a:srgbClr val="002060"/>
                </a:solidFill>
              </a:rPr>
              <a:t>Szenzorok 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68048"/>
            <a:ext cx="5227749" cy="4351338"/>
          </a:xfrm>
        </p:spPr>
        <p:txBody>
          <a:bodyPr>
            <a:normAutofit/>
          </a:bodyPr>
          <a:lstStyle/>
          <a:p>
            <a:r>
              <a:rPr lang="hu-HU" sz="4400" dirty="0" err="1" smtClean="0">
                <a:solidFill>
                  <a:srgbClr val="002060"/>
                </a:solidFill>
              </a:rPr>
              <a:t>Multispektrális</a:t>
            </a:r>
            <a:endParaRPr lang="hu-HU" sz="4400" dirty="0" smtClean="0">
              <a:solidFill>
                <a:srgbClr val="002060"/>
              </a:solidFill>
            </a:endParaRPr>
          </a:p>
          <a:p>
            <a:r>
              <a:rPr lang="hu-HU" sz="4400" dirty="0" err="1" smtClean="0">
                <a:solidFill>
                  <a:srgbClr val="002060"/>
                </a:solidFill>
              </a:rPr>
              <a:t>Hiperspektrális</a:t>
            </a:r>
            <a:endParaRPr lang="hu-HU" sz="4400" dirty="0" smtClean="0">
              <a:solidFill>
                <a:srgbClr val="002060"/>
              </a:solidFill>
            </a:endParaRPr>
          </a:p>
          <a:p>
            <a:r>
              <a:rPr lang="hu-HU" sz="4400" dirty="0" err="1" smtClean="0">
                <a:solidFill>
                  <a:srgbClr val="002060"/>
                </a:solidFill>
              </a:rPr>
              <a:t>Orto</a:t>
            </a:r>
            <a:r>
              <a:rPr lang="hu-HU" sz="4400" dirty="0" smtClean="0">
                <a:solidFill>
                  <a:srgbClr val="002060"/>
                </a:solidFill>
              </a:rPr>
              <a:t> (mérő) kamera</a:t>
            </a:r>
          </a:p>
          <a:p>
            <a:r>
              <a:rPr lang="hu-HU" sz="4400" dirty="0" err="1" smtClean="0">
                <a:solidFill>
                  <a:srgbClr val="002060"/>
                </a:solidFill>
              </a:rPr>
              <a:t>Lidar</a:t>
            </a:r>
            <a:endParaRPr lang="hu-HU" sz="4400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cdn.satellitetoday.com/wp-content/uploads/2014/11/SEF14-10419-001_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99" y="1568048"/>
            <a:ext cx="5180676" cy="29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1114</Words>
  <Application>Microsoft Office PowerPoint</Application>
  <PresentationFormat>Szélesvásznú</PresentationFormat>
  <Paragraphs>243</Paragraphs>
  <Slides>30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42" baseType="lpstr">
      <vt:lpstr>SimSun</vt:lpstr>
      <vt:lpstr>Arial</vt:lpstr>
      <vt:lpstr>Arial Narrow</vt:lpstr>
      <vt:lpstr>Calibri</vt:lpstr>
      <vt:lpstr>Calibri Light</vt:lpstr>
      <vt:lpstr>Liberation Serif</vt:lpstr>
      <vt:lpstr>Mangal</vt:lpstr>
      <vt:lpstr>Tahoma</vt:lpstr>
      <vt:lpstr>Times New Roman</vt:lpstr>
      <vt:lpstr>Wingdings</vt:lpstr>
      <vt:lpstr>Office-téma</vt:lpstr>
      <vt:lpstr>Designer Drawing</vt:lpstr>
      <vt:lpstr>A távérzékelés szerepe az aszálymonitoring eszközrendszerében </vt:lpstr>
      <vt:lpstr>Távérzékelés</vt:lpstr>
      <vt:lpstr>A távérzékelés előnyei</vt:lpstr>
      <vt:lpstr>Globálisan jelentkező folyamatok megfigyelése távérzékelt eszközökkel </vt:lpstr>
      <vt:lpstr>Helyhez kötött információ!</vt:lpstr>
      <vt:lpstr>A távérzékelés eszközei</vt:lpstr>
      <vt:lpstr>PowerPoint bemutató</vt:lpstr>
      <vt:lpstr>Talajnedvesség-térképezés</vt:lpstr>
      <vt:lpstr>Szenzorok </vt:lpstr>
      <vt:lpstr>Távérzékelési rendszerek összehasonlítása</vt:lpstr>
      <vt:lpstr>Távérzékelési rendszerek összehasonlítása</vt:lpstr>
      <vt:lpstr>PowerPoint bemutató</vt:lpstr>
      <vt:lpstr>Sentinel-2A</vt:lpstr>
      <vt:lpstr>PowerPoint bemutató</vt:lpstr>
      <vt:lpstr>PowerPoint bemutató</vt:lpstr>
      <vt:lpstr>PowerPoint bemutató</vt:lpstr>
      <vt:lpstr>Precíziós alkalmazások (hiperspektrális légi távérzékelés) </vt:lpstr>
      <vt:lpstr>PowerPoint bemutató</vt:lpstr>
      <vt:lpstr>Föld megfigyelési programok jellemzői  Earth Observation (EO)</vt:lpstr>
      <vt:lpstr>PowerPoint bemutató</vt:lpstr>
      <vt:lpstr>MODIS felvételek alapján értékelt NDVI változás (16napos átlag) a 2010 és 2011 években Magyarország területére számítva</vt:lpstr>
      <vt:lpstr>MODIS felvételek alapján értkelt NDVI változás (16napos átlag) a 2010 és 2011 években Magyarország területére számítva</vt:lpstr>
      <vt:lpstr>MODIS felvételek alapján számított NDVI idősor 3 mintaterületen</vt:lpstr>
      <vt:lpstr>PowerPoint bemutató</vt:lpstr>
      <vt:lpstr>PowerPoint bemutató</vt:lpstr>
      <vt:lpstr>PowerPoint bemutató</vt:lpstr>
      <vt:lpstr>UAV-rendszerek pontossága</vt:lpstr>
      <vt:lpstr>Hatótávolság –sávszélesség - biztonság</vt:lpstr>
      <vt:lpstr>UAV-n alkalmazható szenzortípusok</vt:lpstr>
      <vt:lpstr>Köszönöm a figyelmet.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UAV-rendszerek alkalmazásának elehetőségei  az ár és belvízvédelemben</dc:title>
  <dc:creator>Bíró Tibor</dc:creator>
  <cp:lastModifiedBy>Bíró Tibor</cp:lastModifiedBy>
  <cp:revision>45</cp:revision>
  <dcterms:created xsi:type="dcterms:W3CDTF">2015-10-30T09:02:52Z</dcterms:created>
  <dcterms:modified xsi:type="dcterms:W3CDTF">2016-07-05T09:18:23Z</dcterms:modified>
</cp:coreProperties>
</file>